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9" r:id="rId3"/>
    <p:sldId id="257" r:id="rId4"/>
    <p:sldId id="258" r:id="rId5"/>
    <p:sldId id="264" r:id="rId6"/>
    <p:sldId id="260" r:id="rId7"/>
    <p:sldId id="265" r:id="rId8"/>
    <p:sldId id="261" r:id="rId9"/>
    <p:sldId id="262" r:id="rId10"/>
    <p:sldId id="263"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F471878-2794-4A80-6D00-C86E7D526941}" name="TRI MINH COMPUTER" initials="TMC" userId="TRI MINH COMPUTER" providerId="Non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63" d="100"/>
          <a:sy n="63" d="100"/>
        </p:scale>
        <p:origin x="78" y="10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4000">
                <a:solidFill>
                  <a:schemeClr val="accent1"/>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E80B1E5-1BB9-4898-9BE5-96697B1AE4FE}" type="datetimeFigureOut">
              <a:rPr lang="en-US" smtClean="0"/>
              <a:t>21/07/2023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88750-A3CB-45E5-94FA-F3DFC0DA76E9}" type="slidenum">
              <a:rPr lang="en-US" smtClean="0"/>
              <a:t>‹#›</a:t>
            </a:fld>
            <a:endParaRPr lang="en-US"/>
          </a:p>
        </p:txBody>
      </p:sp>
    </p:spTree>
    <p:extLst>
      <p:ext uri="{BB962C8B-B14F-4D97-AF65-F5344CB8AC3E}">
        <p14:creationId xmlns:p14="http://schemas.microsoft.com/office/powerpoint/2010/main" val="2848794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80B1E5-1BB9-4898-9BE5-96697B1AE4FE}" type="datetimeFigureOut">
              <a:rPr lang="en-US" smtClean="0"/>
              <a:t>21/07/2023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88750-A3CB-45E5-94FA-F3DFC0DA76E9}" type="slidenum">
              <a:rPr lang="en-US" smtClean="0"/>
              <a:t>‹#›</a:t>
            </a:fld>
            <a:endParaRPr lang="en-US"/>
          </a:p>
        </p:txBody>
      </p:sp>
    </p:spTree>
    <p:extLst>
      <p:ext uri="{BB962C8B-B14F-4D97-AF65-F5344CB8AC3E}">
        <p14:creationId xmlns:p14="http://schemas.microsoft.com/office/powerpoint/2010/main" val="2755922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80B1E5-1BB9-4898-9BE5-96697B1AE4FE}" type="datetimeFigureOut">
              <a:rPr lang="en-US" smtClean="0"/>
              <a:t>21/07/2023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88750-A3CB-45E5-94FA-F3DFC0DA76E9}"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263786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80B1E5-1BB9-4898-9BE5-96697B1AE4FE}" type="datetimeFigureOut">
              <a:rPr lang="en-US" smtClean="0"/>
              <a:t>21/07/2023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88750-A3CB-45E5-94FA-F3DFC0DA76E9}" type="slidenum">
              <a:rPr lang="en-US" smtClean="0"/>
              <a:t>‹#›</a:t>
            </a:fld>
            <a:endParaRPr lang="en-US"/>
          </a:p>
        </p:txBody>
      </p:sp>
    </p:spTree>
    <p:extLst>
      <p:ext uri="{BB962C8B-B14F-4D97-AF65-F5344CB8AC3E}">
        <p14:creationId xmlns:p14="http://schemas.microsoft.com/office/powerpoint/2010/main" val="29860242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80B1E5-1BB9-4898-9BE5-96697B1AE4FE}" type="datetimeFigureOut">
              <a:rPr lang="en-US" smtClean="0"/>
              <a:t>21/07/2023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88750-A3CB-45E5-94FA-F3DFC0DA76E9}"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2941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80B1E5-1BB9-4898-9BE5-96697B1AE4FE}" type="datetimeFigureOut">
              <a:rPr lang="en-US" smtClean="0"/>
              <a:t>21/07/2023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88750-A3CB-45E5-94FA-F3DFC0DA76E9}" type="slidenum">
              <a:rPr lang="en-US" smtClean="0"/>
              <a:t>‹#›</a:t>
            </a:fld>
            <a:endParaRPr lang="en-US"/>
          </a:p>
        </p:txBody>
      </p:sp>
    </p:spTree>
    <p:extLst>
      <p:ext uri="{BB962C8B-B14F-4D97-AF65-F5344CB8AC3E}">
        <p14:creationId xmlns:p14="http://schemas.microsoft.com/office/powerpoint/2010/main" val="27294780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0B1E5-1BB9-4898-9BE5-96697B1AE4FE}" type="datetimeFigureOut">
              <a:rPr lang="en-US" smtClean="0"/>
              <a:t>21/07/2023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88750-A3CB-45E5-94FA-F3DFC0DA76E9}" type="slidenum">
              <a:rPr lang="en-US" smtClean="0"/>
              <a:t>‹#›</a:t>
            </a:fld>
            <a:endParaRPr lang="en-US"/>
          </a:p>
        </p:txBody>
      </p:sp>
    </p:spTree>
    <p:extLst>
      <p:ext uri="{BB962C8B-B14F-4D97-AF65-F5344CB8AC3E}">
        <p14:creationId xmlns:p14="http://schemas.microsoft.com/office/powerpoint/2010/main" val="32611468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0B1E5-1BB9-4898-9BE5-96697B1AE4FE}" type="datetimeFigureOut">
              <a:rPr lang="en-US" smtClean="0"/>
              <a:t>21/07/2023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88750-A3CB-45E5-94FA-F3DFC0DA76E9}" type="slidenum">
              <a:rPr lang="en-US" smtClean="0"/>
              <a:t>‹#›</a:t>
            </a:fld>
            <a:endParaRPr lang="en-US"/>
          </a:p>
        </p:txBody>
      </p:sp>
    </p:spTree>
    <p:extLst>
      <p:ext uri="{BB962C8B-B14F-4D97-AF65-F5344CB8AC3E}">
        <p14:creationId xmlns:p14="http://schemas.microsoft.com/office/powerpoint/2010/main" val="1804578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0B1E5-1BB9-4898-9BE5-96697B1AE4FE}" type="datetimeFigureOut">
              <a:rPr lang="en-US" smtClean="0"/>
              <a:t>21/07/2023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88750-A3CB-45E5-94FA-F3DFC0DA76E9}" type="slidenum">
              <a:rPr lang="en-US" smtClean="0"/>
              <a:t>‹#›</a:t>
            </a:fld>
            <a:endParaRPr lang="en-US"/>
          </a:p>
        </p:txBody>
      </p:sp>
    </p:spTree>
    <p:extLst>
      <p:ext uri="{BB962C8B-B14F-4D97-AF65-F5344CB8AC3E}">
        <p14:creationId xmlns:p14="http://schemas.microsoft.com/office/powerpoint/2010/main" val="3616624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80B1E5-1BB9-4898-9BE5-96697B1AE4FE}" type="datetimeFigureOut">
              <a:rPr lang="en-US" smtClean="0"/>
              <a:t>21/07/2023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88750-A3CB-45E5-94FA-F3DFC0DA76E9}" type="slidenum">
              <a:rPr lang="en-US" smtClean="0"/>
              <a:t>‹#›</a:t>
            </a:fld>
            <a:endParaRPr lang="en-US"/>
          </a:p>
        </p:txBody>
      </p:sp>
    </p:spTree>
    <p:extLst>
      <p:ext uri="{BB962C8B-B14F-4D97-AF65-F5344CB8AC3E}">
        <p14:creationId xmlns:p14="http://schemas.microsoft.com/office/powerpoint/2010/main" val="3356604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80B1E5-1BB9-4898-9BE5-96697B1AE4FE}" type="datetimeFigureOut">
              <a:rPr lang="en-US" smtClean="0"/>
              <a:t>21/07/2023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88750-A3CB-45E5-94FA-F3DFC0DA76E9}" type="slidenum">
              <a:rPr lang="en-US" smtClean="0"/>
              <a:t>‹#›</a:t>
            </a:fld>
            <a:endParaRPr lang="en-US"/>
          </a:p>
        </p:txBody>
      </p:sp>
    </p:spTree>
    <p:extLst>
      <p:ext uri="{BB962C8B-B14F-4D97-AF65-F5344CB8AC3E}">
        <p14:creationId xmlns:p14="http://schemas.microsoft.com/office/powerpoint/2010/main" val="78252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E80B1E5-1BB9-4898-9BE5-96697B1AE4FE}" type="datetimeFigureOut">
              <a:rPr lang="en-US" smtClean="0"/>
              <a:t>21/07/2023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D88750-A3CB-45E5-94FA-F3DFC0DA76E9}" type="slidenum">
              <a:rPr lang="en-US" smtClean="0"/>
              <a:t>‹#›</a:t>
            </a:fld>
            <a:endParaRPr lang="en-US"/>
          </a:p>
        </p:txBody>
      </p:sp>
    </p:spTree>
    <p:extLst>
      <p:ext uri="{BB962C8B-B14F-4D97-AF65-F5344CB8AC3E}">
        <p14:creationId xmlns:p14="http://schemas.microsoft.com/office/powerpoint/2010/main" val="1906383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E80B1E5-1BB9-4898-9BE5-96697B1AE4FE}" type="datetimeFigureOut">
              <a:rPr lang="en-US" smtClean="0"/>
              <a:t>21/07/2023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D88750-A3CB-45E5-94FA-F3DFC0DA76E9}" type="slidenum">
              <a:rPr lang="en-US" smtClean="0"/>
              <a:t>‹#›</a:t>
            </a:fld>
            <a:endParaRPr lang="en-US"/>
          </a:p>
        </p:txBody>
      </p:sp>
    </p:spTree>
    <p:extLst>
      <p:ext uri="{BB962C8B-B14F-4D97-AF65-F5344CB8AC3E}">
        <p14:creationId xmlns:p14="http://schemas.microsoft.com/office/powerpoint/2010/main" val="1184719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80B1E5-1BB9-4898-9BE5-96697B1AE4FE}" type="datetimeFigureOut">
              <a:rPr lang="en-US" smtClean="0"/>
              <a:t>21/07/2023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D88750-A3CB-45E5-94FA-F3DFC0DA76E9}" type="slidenum">
              <a:rPr lang="en-US" smtClean="0"/>
              <a:t>‹#›</a:t>
            </a:fld>
            <a:endParaRPr lang="en-US"/>
          </a:p>
        </p:txBody>
      </p:sp>
    </p:spTree>
    <p:extLst>
      <p:ext uri="{BB962C8B-B14F-4D97-AF65-F5344CB8AC3E}">
        <p14:creationId xmlns:p14="http://schemas.microsoft.com/office/powerpoint/2010/main" val="2774927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80B1E5-1BB9-4898-9BE5-96697B1AE4FE}" type="datetimeFigureOut">
              <a:rPr lang="en-US" smtClean="0"/>
              <a:t>21/07/2023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88750-A3CB-45E5-94FA-F3DFC0DA76E9}" type="slidenum">
              <a:rPr lang="en-US" smtClean="0"/>
              <a:t>‹#›</a:t>
            </a:fld>
            <a:endParaRPr lang="en-US"/>
          </a:p>
        </p:txBody>
      </p:sp>
    </p:spTree>
    <p:extLst>
      <p:ext uri="{BB962C8B-B14F-4D97-AF65-F5344CB8AC3E}">
        <p14:creationId xmlns:p14="http://schemas.microsoft.com/office/powerpoint/2010/main" val="1757254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E80B1E5-1BB9-4898-9BE5-96697B1AE4FE}" type="datetimeFigureOut">
              <a:rPr lang="en-US" smtClean="0"/>
              <a:t>21/07/2023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88750-A3CB-45E5-94FA-F3DFC0DA76E9}" type="slidenum">
              <a:rPr lang="en-US" smtClean="0"/>
              <a:t>‹#›</a:t>
            </a:fld>
            <a:endParaRPr lang="en-US"/>
          </a:p>
        </p:txBody>
      </p:sp>
    </p:spTree>
    <p:extLst>
      <p:ext uri="{BB962C8B-B14F-4D97-AF65-F5344CB8AC3E}">
        <p14:creationId xmlns:p14="http://schemas.microsoft.com/office/powerpoint/2010/main" val="793068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E80B1E5-1BB9-4898-9BE5-96697B1AE4FE}" type="datetimeFigureOut">
              <a:rPr lang="en-US" smtClean="0"/>
              <a:t>21/07/2023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9D88750-A3CB-45E5-94FA-F3DFC0DA76E9}" type="slidenum">
              <a:rPr lang="en-US" smtClean="0"/>
              <a:t>‹#›</a:t>
            </a:fld>
            <a:endParaRPr lang="en-US"/>
          </a:p>
        </p:txBody>
      </p:sp>
    </p:spTree>
    <p:extLst>
      <p:ext uri="{BB962C8B-B14F-4D97-AF65-F5344CB8AC3E}">
        <p14:creationId xmlns:p14="http://schemas.microsoft.com/office/powerpoint/2010/main" val="25476174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1656F-60EC-4244-98A8-444B80BBBF8F}"/>
              </a:ext>
            </a:extLst>
          </p:cNvPr>
          <p:cNvSpPr>
            <a:spLocks noGrp="1"/>
          </p:cNvSpPr>
          <p:nvPr>
            <p:ph type="ctrTitle"/>
          </p:nvPr>
        </p:nvSpPr>
        <p:spPr>
          <a:xfrm>
            <a:off x="1507067" y="647700"/>
            <a:ext cx="7766936" cy="3492500"/>
          </a:xfrm>
        </p:spPr>
        <p:txBody>
          <a:bodyPr/>
          <a:lstStyle/>
          <a:p>
            <a:pPr marL="0" marR="0" algn="ctr">
              <a:spcBef>
                <a:spcPts val="0"/>
              </a:spcBef>
              <a:spcAft>
                <a:spcPts val="0"/>
              </a:spcAft>
            </a:pPr>
            <a:r>
              <a:rPr lang="en-US" sz="3500" b="1">
                <a:solidFill>
                  <a:schemeClr val="tx1"/>
                </a:solidFill>
                <a:effectLst/>
                <a:latin typeface="Times New Roman" panose="02020603050405020304" pitchFamily="18" charset="0"/>
                <a:ea typeface="Times New Roman" panose="02020603050405020304" pitchFamily="18" charset="0"/>
              </a:rPr>
              <a:t>BÀI THAM LUẬN</a:t>
            </a:r>
            <a:br>
              <a:rPr lang="en-US" sz="1800" b="1">
                <a:solidFill>
                  <a:schemeClr val="tx1"/>
                </a:solidFill>
                <a:ea typeface="Times New Roman" panose="02020603050405020304" pitchFamily="18" charset="0"/>
              </a:rPr>
            </a:br>
            <a:r>
              <a:rPr lang="en-US" sz="3500" b="1">
                <a:solidFill>
                  <a:schemeClr val="tx1"/>
                </a:solidFill>
                <a:effectLst/>
                <a:latin typeface="Times New Roman" panose="02020603050405020304" pitchFamily="18" charset="0"/>
                <a:ea typeface="Times New Roman" panose="02020603050405020304" pitchFamily="18" charset="0"/>
              </a:rPr>
              <a:t>Chủ đề </a:t>
            </a:r>
            <a:br>
              <a:rPr lang="en-US" sz="3500" b="1">
                <a:solidFill>
                  <a:schemeClr val="accent5"/>
                </a:solidFill>
                <a:effectLst/>
                <a:latin typeface="Times New Roman" panose="02020603050405020304" pitchFamily="18" charset="0"/>
                <a:ea typeface="Times New Roman" panose="02020603050405020304" pitchFamily="18" charset="0"/>
              </a:rPr>
            </a:br>
            <a:r>
              <a:rPr lang="en-US" b="1">
                <a:solidFill>
                  <a:schemeClr val="accent5"/>
                </a:solidFill>
                <a:effectLst/>
                <a:latin typeface="Times New Roman" panose="02020603050405020304" pitchFamily="18" charset="0"/>
                <a:ea typeface="Times New Roman" panose="02020603050405020304" pitchFamily="18" charset="0"/>
              </a:rPr>
              <a:t>“Công tác quản lý rác thải nhựa </a:t>
            </a:r>
            <a:br>
              <a:rPr lang="en-US" b="1">
                <a:solidFill>
                  <a:schemeClr val="accent5"/>
                </a:solidFill>
                <a:effectLst/>
                <a:latin typeface="Times New Roman" panose="02020603050405020304" pitchFamily="18" charset="0"/>
                <a:ea typeface="Times New Roman" panose="02020603050405020304" pitchFamily="18" charset="0"/>
              </a:rPr>
            </a:br>
            <a:r>
              <a:rPr lang="en-US" b="1">
                <a:solidFill>
                  <a:schemeClr val="accent5"/>
                </a:solidFill>
                <a:effectLst/>
                <a:latin typeface="Times New Roman" panose="02020603050405020304" pitchFamily="18" charset="0"/>
                <a:ea typeface="Times New Roman" panose="02020603050405020304" pitchFamily="18" charset="0"/>
              </a:rPr>
              <a:t>trong xây dựng nông thôn mới </a:t>
            </a:r>
            <a:br>
              <a:rPr lang="en-US" b="1">
                <a:solidFill>
                  <a:schemeClr val="accent5"/>
                </a:solidFill>
                <a:effectLst/>
                <a:latin typeface="Times New Roman" panose="02020603050405020304" pitchFamily="18" charset="0"/>
                <a:ea typeface="Times New Roman" panose="02020603050405020304" pitchFamily="18" charset="0"/>
              </a:rPr>
            </a:br>
            <a:r>
              <a:rPr lang="en-US" b="1">
                <a:solidFill>
                  <a:schemeClr val="accent5"/>
                </a:solidFill>
                <a:effectLst/>
                <a:latin typeface="Times New Roman" panose="02020603050405020304" pitchFamily="18" charset="0"/>
                <a:ea typeface="Times New Roman" panose="02020603050405020304" pitchFamily="18" charset="0"/>
              </a:rPr>
              <a:t>trên địa bàn huyện Cầu Ngang”</a:t>
            </a:r>
            <a:endParaRPr lang="en-US">
              <a:solidFill>
                <a:schemeClr val="accent5"/>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CBD09368-77F5-4046-A330-60D448288C58}"/>
              </a:ext>
            </a:extLst>
          </p:cNvPr>
          <p:cNvSpPr>
            <a:spLocks noGrp="1"/>
          </p:cNvSpPr>
          <p:nvPr>
            <p:ph type="subTitle" idx="1"/>
          </p:nvPr>
        </p:nvSpPr>
        <p:spPr>
          <a:xfrm>
            <a:off x="1507067" y="4482633"/>
            <a:ext cx="7766936" cy="1096899"/>
          </a:xfrm>
        </p:spPr>
        <p:txBody>
          <a:bodyPr/>
          <a:lstStyle/>
          <a:p>
            <a:pPr marL="0" marR="0" algn="ctr">
              <a:spcBef>
                <a:spcPts val="0"/>
              </a:spcBef>
              <a:spcAft>
                <a:spcPts val="0"/>
              </a:spcAft>
            </a:pPr>
            <a:r>
              <a:rPr lang="en-US" sz="1800" b="1">
                <a:solidFill>
                  <a:srgbClr val="0070C0"/>
                </a:solidFill>
                <a:effectLst/>
                <a:latin typeface="Times New Roman" panose="02020603050405020304" pitchFamily="18" charset="0"/>
                <a:ea typeface="Times New Roman" panose="02020603050405020304" pitchFamily="18" charset="0"/>
              </a:rPr>
              <a:t>PHÒNG TÀI NGUYÊN VÀ MÔI TRƯỜNG HUYỆN CẦU NGANG</a:t>
            </a:r>
            <a:endParaRPr lang="en-US" sz="180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80107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73E4621-7C55-40A4-8DC4-549C1F8E11EB}"/>
              </a:ext>
            </a:extLst>
          </p:cNvPr>
          <p:cNvSpPr/>
          <p:nvPr/>
        </p:nvSpPr>
        <p:spPr>
          <a:xfrm>
            <a:off x="0" y="2650520"/>
            <a:ext cx="10401300" cy="923330"/>
          </a:xfrm>
          <a:prstGeom prst="rect">
            <a:avLst/>
          </a:prstGeom>
          <a:noFill/>
        </p:spPr>
        <p:txBody>
          <a:bodyPr wrap="square" lIns="91440" tIns="45720" rIns="91440" bIns="45720">
            <a:spAutoFit/>
          </a:bodyPr>
          <a:lstStyle/>
          <a:p>
            <a:pPr marL="0" marR="0" indent="457200" algn="just">
              <a:spcBef>
                <a:spcPts val="600"/>
              </a:spcBef>
              <a:spcAft>
                <a:spcPts val="600"/>
              </a:spcAft>
            </a:pPr>
            <a:r>
              <a:rPr lang="en-US" sz="54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ea typeface="Times New Roman" panose="02020603050405020304" pitchFamily="18" charset="0"/>
              </a:rPr>
              <a:t>Chúc Hội thảo thành công tốt đẹp.</a:t>
            </a:r>
            <a:endParaRPr lang="en-US" sz="48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23259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7169E-56DF-4F8D-810C-3B40BE1D60E0}"/>
              </a:ext>
            </a:extLst>
          </p:cNvPr>
          <p:cNvSpPr>
            <a:spLocks noGrp="1"/>
          </p:cNvSpPr>
          <p:nvPr>
            <p:ph type="title"/>
          </p:nvPr>
        </p:nvSpPr>
        <p:spPr>
          <a:xfrm>
            <a:off x="677334" y="279400"/>
            <a:ext cx="8596668" cy="1320800"/>
          </a:xfrm>
        </p:spPr>
        <p:txBody>
          <a:bodyPr/>
          <a:lstStyle/>
          <a:p>
            <a:r>
              <a:rPr lang="en-US">
                <a:solidFill>
                  <a:srgbClr val="FF0000"/>
                </a:solidFill>
              </a:rPr>
              <a:t>Công tác chỉ đạo, điều hành</a:t>
            </a:r>
          </a:p>
        </p:txBody>
      </p:sp>
      <p:sp>
        <p:nvSpPr>
          <p:cNvPr id="3" name="Content Placeholder 2">
            <a:extLst>
              <a:ext uri="{FF2B5EF4-FFF2-40B4-BE49-F238E27FC236}">
                <a16:creationId xmlns:a16="http://schemas.microsoft.com/office/drawing/2014/main" id="{5332D26A-8454-42DE-822E-06A3F4DE053E}"/>
              </a:ext>
            </a:extLst>
          </p:cNvPr>
          <p:cNvSpPr>
            <a:spLocks noGrp="1"/>
          </p:cNvSpPr>
          <p:nvPr>
            <p:ph idx="1"/>
          </p:nvPr>
        </p:nvSpPr>
        <p:spPr>
          <a:xfrm>
            <a:off x="677334" y="939800"/>
            <a:ext cx="9647766" cy="5727700"/>
          </a:xfrm>
        </p:spPr>
        <p:txBody>
          <a:bodyPr>
            <a:noAutofit/>
          </a:bodyPr>
          <a:lstStyle/>
          <a:p>
            <a:pPr algn="just"/>
            <a:r>
              <a:rPr lang="en-US" sz="2200">
                <a:effectLst/>
                <a:latin typeface="Times New Roman" panose="02020603050405020304" pitchFamily="18" charset="0"/>
                <a:ea typeface="Times New Roman" panose="02020603050405020304" pitchFamily="18" charset="0"/>
              </a:rPr>
              <a:t>Công văn số 766-CV/TU ngày 03/10/2019 của Tỉnh ủy về việc tăng cường các biện pháp giảm thiểu rác thải nhựa trong sinh hoạt; </a:t>
            </a:r>
          </a:p>
          <a:p>
            <a:pPr algn="just"/>
            <a:r>
              <a:rPr lang="en-US" sz="2200">
                <a:effectLst/>
                <a:latin typeface="Times New Roman" panose="02020603050405020304" pitchFamily="18" charset="0"/>
                <a:ea typeface="Times New Roman" panose="02020603050405020304" pitchFamily="18" charset="0"/>
              </a:rPr>
              <a:t>Chỉ thị 06/CT-UBND ngày 22/10/2019 của Ủy ban nhân dân tỉnh Trà Vinh về việc triển khai thực hiện các biện pháp giảm thiểu rác thải nhựa trong sinh hoạt trên địa bàn tỉnh Trà Vinh;</a:t>
            </a:r>
          </a:p>
          <a:p>
            <a:pPr algn="just"/>
            <a:r>
              <a:rPr lang="en-US" sz="2200" spc="20">
                <a:effectLst/>
                <a:latin typeface="Times New Roman" panose="02020603050405020304" pitchFamily="18" charset="0"/>
                <a:ea typeface="Times New Roman" panose="02020603050405020304" pitchFamily="18" charset="0"/>
              </a:rPr>
              <a:t>Chỉ thị số 27-CT/TU ngày 19/10/2022 của Ban Thường vụ Tỉnh ủy</a:t>
            </a:r>
            <a:r>
              <a:rPr lang="en-US" sz="2200">
                <a:effectLst/>
                <a:latin typeface="Times New Roman" panose="02020603050405020304" pitchFamily="18" charset="0"/>
                <a:ea typeface="Times New Roman" panose="02020603050405020304" pitchFamily="18" charset="0"/>
              </a:rPr>
              <a:t> về tăng cường sự lãnh đạo của Đảng đối với công tác bảo vệ môi trường đô thị và nông thôn trên địa bàn tỉnh;</a:t>
            </a:r>
            <a:endParaRPr lang="en-US" sz="2200" spc="20">
              <a:ea typeface="Times New Roman" panose="02020603050405020304" pitchFamily="18" charset="0"/>
            </a:endParaRPr>
          </a:p>
          <a:p>
            <a:pPr algn="just"/>
            <a:r>
              <a:rPr lang="en-US" sz="2200" spc="20">
                <a:effectLst/>
                <a:latin typeface="Times New Roman" panose="02020603050405020304" pitchFamily="18" charset="0"/>
                <a:ea typeface="Times New Roman" panose="02020603050405020304" pitchFamily="18" charset="0"/>
              </a:rPr>
              <a:t>Kế hoạch số 04/KH-UBND ngày 17/01/2023 của Ủy ban nhân dân tỉnh về triển khai thực hiện Chỉ thị số 27-CT/TU </a:t>
            </a:r>
            <a:r>
              <a:rPr lang="en-US" sz="2200" spc="20">
                <a:ea typeface="Times New Roman" panose="02020603050405020304" pitchFamily="18" charset="0"/>
              </a:rPr>
              <a:t>;</a:t>
            </a:r>
            <a:r>
              <a:rPr lang="en-US" sz="2200">
                <a:effectLst/>
                <a:latin typeface="Times New Roman" panose="02020603050405020304" pitchFamily="18" charset="0"/>
                <a:ea typeface="Times New Roman" panose="02020603050405020304" pitchFamily="18" charset="0"/>
              </a:rPr>
              <a:t> </a:t>
            </a:r>
          </a:p>
          <a:p>
            <a:pPr algn="just"/>
            <a:r>
              <a:rPr lang="en-US" sz="2200">
                <a:effectLst/>
                <a:latin typeface="Times New Roman" panose="02020603050405020304" pitchFamily="18" charset="0"/>
                <a:ea typeface="Times New Roman" panose="02020603050405020304" pitchFamily="18" charset="0"/>
              </a:rPr>
              <a:t>Kế hoạch 06/KH-UBND ngày 31/01/2023 của Ủy ban nhân dân huyện triển khai thực hiện Chỉ thị số 27-CT/TU ngày 19/10/2022 của Ban Thường vụ Tỉnh ủy, Kế hoạch số 04/KH-UBND ngày 17/01/2023 của Ủy ban nhân dân tỉnh về tăng cường sự lãnh đạo của Đảng đối với công tác bảo vệ môi trường đô thị và nông thôn trên địa bàn huyện. </a:t>
            </a:r>
            <a:endParaRPr lang="en-US" sz="2200"/>
          </a:p>
        </p:txBody>
      </p:sp>
    </p:spTree>
    <p:extLst>
      <p:ext uri="{BB962C8B-B14F-4D97-AF65-F5344CB8AC3E}">
        <p14:creationId xmlns:p14="http://schemas.microsoft.com/office/powerpoint/2010/main" val="38446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90DD-373C-49BA-BD81-D1ADAB81F805}"/>
              </a:ext>
            </a:extLst>
          </p:cNvPr>
          <p:cNvSpPr>
            <a:spLocks noGrp="1"/>
          </p:cNvSpPr>
          <p:nvPr>
            <p:ph type="title"/>
          </p:nvPr>
        </p:nvSpPr>
        <p:spPr>
          <a:xfrm>
            <a:off x="651934" y="196850"/>
            <a:ext cx="8596668" cy="1320800"/>
          </a:xfrm>
        </p:spPr>
        <p:txBody>
          <a:bodyPr/>
          <a:lstStyle/>
          <a:p>
            <a:r>
              <a:rPr lang="en-US">
                <a:solidFill>
                  <a:srgbClr val="FF0000"/>
                </a:solidFill>
              </a:rPr>
              <a:t>Các hoạt động đã thực hiện</a:t>
            </a:r>
          </a:p>
        </p:txBody>
      </p:sp>
      <p:sp>
        <p:nvSpPr>
          <p:cNvPr id="3" name="Content Placeholder 2">
            <a:extLst>
              <a:ext uri="{FF2B5EF4-FFF2-40B4-BE49-F238E27FC236}">
                <a16:creationId xmlns:a16="http://schemas.microsoft.com/office/drawing/2014/main" id="{84D7BB40-0C7B-414B-9653-7DF8A9B18E5F}"/>
              </a:ext>
            </a:extLst>
          </p:cNvPr>
          <p:cNvSpPr>
            <a:spLocks noGrp="1"/>
          </p:cNvSpPr>
          <p:nvPr>
            <p:ph idx="1"/>
          </p:nvPr>
        </p:nvSpPr>
        <p:spPr>
          <a:xfrm>
            <a:off x="651934" y="857250"/>
            <a:ext cx="7768166" cy="5803900"/>
          </a:xfrm>
        </p:spPr>
        <p:txBody>
          <a:bodyPr>
            <a:noAutofit/>
          </a:bodyPr>
          <a:lstStyle/>
          <a:p>
            <a:pPr marL="0" indent="0" algn="just">
              <a:buNone/>
            </a:pPr>
            <a:r>
              <a:rPr lang="en-US" sz="2200" b="1"/>
              <a:t>*Hoạt động tuyên truyền</a:t>
            </a:r>
          </a:p>
          <a:p>
            <a:pPr algn="just"/>
            <a:r>
              <a:rPr lang="en-US" sz="2200"/>
              <a:t>P</a:t>
            </a:r>
            <a:r>
              <a:rPr lang="pt-BR" sz="2200">
                <a:effectLst/>
                <a:latin typeface="Times New Roman" panose="02020603050405020304" pitchFamily="18" charset="0"/>
                <a:ea typeface="Times New Roman" panose="02020603050405020304" pitchFamily="18" charset="0"/>
              </a:rPr>
              <a:t>hối hợp với các Hội đoàn thể và Phòng Giáo dục và Đào tạo huyện tuyên truyền trực tiếp để nâng cao nhận thức về nguy cơ ô nhiễm rác thải nhựa cho cán bộ, đảng viên, công chức, viên chức và người lao động thực hiện:</a:t>
            </a:r>
          </a:p>
          <a:p>
            <a:pPr lvl="1" algn="just"/>
            <a:r>
              <a:rPr lang="pt-BR" sz="2200">
                <a:effectLst/>
                <a:latin typeface="Times New Roman" panose="02020603050405020304" pitchFamily="18" charset="0"/>
                <a:ea typeface="Times New Roman" panose="02020603050405020304" pitchFamily="18" charset="0"/>
              </a:rPr>
              <a:t>Sử dụng các loại túi, giỏ đựng nhiều lần khi đi chợ, mua sắm; </a:t>
            </a:r>
          </a:p>
          <a:p>
            <a:pPr lvl="1" algn="just"/>
            <a:r>
              <a:rPr lang="pt-BR" sz="2200">
                <a:effectLst/>
                <a:latin typeface="Times New Roman" panose="02020603050405020304" pitchFamily="18" charset="0"/>
                <a:ea typeface="Times New Roman" panose="02020603050405020304" pitchFamily="18" charset="0"/>
              </a:rPr>
              <a:t>Sử dụng hộp, ly, bình bằng thủy tinh, kim loại đựng thức ăn, nước uống để thay thế dần các đồ vật làm từ nhựa sử dụng một lần; </a:t>
            </a:r>
          </a:p>
          <a:p>
            <a:pPr lvl="1" algn="just"/>
            <a:r>
              <a:rPr lang="pt-BR" sz="2200">
                <a:ea typeface="Times New Roman" panose="02020603050405020304" pitchFamily="18" charset="0"/>
              </a:rPr>
              <a:t>S</a:t>
            </a:r>
            <a:r>
              <a:rPr lang="pt-BR" sz="2200">
                <a:effectLst/>
                <a:latin typeface="Times New Roman" panose="02020603050405020304" pitchFamily="18" charset="0"/>
                <a:ea typeface="Times New Roman" panose="02020603050405020304" pitchFamily="18" charset="0"/>
              </a:rPr>
              <a:t>ử dụng các sản phẩm sử dụng nhiều lần, các sản phẩm thân thiện với môi trường trong các hoạt động hàng ngày.</a:t>
            </a:r>
          </a:p>
          <a:p>
            <a:pPr algn="just"/>
            <a:r>
              <a:rPr lang="pt-BR" sz="2200"/>
              <a:t>T</a:t>
            </a:r>
            <a:r>
              <a:rPr lang="pt-BR" sz="2200">
                <a:effectLst/>
                <a:latin typeface="Times New Roman" panose="02020603050405020304" pitchFamily="18" charset="0"/>
                <a:ea typeface="Times New Roman" panose="02020603050405020304" pitchFamily="18" charset="0"/>
              </a:rPr>
              <a:t>uyên truyền bằng panô, khẩu hiệu, kết quả đã lắp mới và thay phong nền 120 panô tuyên truyền về phòng chống rác thải nhựa, xây dựng nông thôn mới trên các tuyến đường.</a:t>
            </a:r>
            <a:endParaRPr lang="en-US" sz="2200"/>
          </a:p>
        </p:txBody>
      </p:sp>
      <p:pic>
        <p:nvPicPr>
          <p:cNvPr id="4" name="Picture 3">
            <a:extLst>
              <a:ext uri="{FF2B5EF4-FFF2-40B4-BE49-F238E27FC236}">
                <a16:creationId xmlns:a16="http://schemas.microsoft.com/office/drawing/2014/main" id="{ECA26FE0-D3F9-477A-A8EC-105B389CAEF0}"/>
              </a:ext>
            </a:extLst>
          </p:cNvPr>
          <p:cNvPicPr/>
          <p:nvPr/>
        </p:nvPicPr>
        <p:blipFill>
          <a:blip r:embed="rId2"/>
          <a:stretch>
            <a:fillRect/>
          </a:stretch>
        </p:blipFill>
        <p:spPr>
          <a:xfrm>
            <a:off x="8699500" y="650240"/>
            <a:ext cx="3240722" cy="5557520"/>
          </a:xfrm>
          <a:prstGeom prst="rect">
            <a:avLst/>
          </a:prstGeom>
        </p:spPr>
      </p:pic>
    </p:spTree>
    <p:extLst>
      <p:ext uri="{BB962C8B-B14F-4D97-AF65-F5344CB8AC3E}">
        <p14:creationId xmlns:p14="http://schemas.microsoft.com/office/powerpoint/2010/main" val="282523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C50B2BC-8808-43F4-AA63-CC84F7A0CC38}"/>
              </a:ext>
            </a:extLst>
          </p:cNvPr>
          <p:cNvSpPr>
            <a:spLocks noGrp="1"/>
          </p:cNvSpPr>
          <p:nvPr>
            <p:ph type="title"/>
          </p:nvPr>
        </p:nvSpPr>
        <p:spPr>
          <a:xfrm>
            <a:off x="677334" y="12701"/>
            <a:ext cx="8297800" cy="1320800"/>
          </a:xfrm>
        </p:spPr>
        <p:txBody>
          <a:bodyPr/>
          <a:lstStyle/>
          <a:p>
            <a:r>
              <a:rPr lang="en-US">
                <a:solidFill>
                  <a:srgbClr val="FF0000"/>
                </a:solidFill>
              </a:rPr>
              <a:t>Các hoạt động đã thực hiện</a:t>
            </a:r>
          </a:p>
        </p:txBody>
      </p:sp>
      <p:sp>
        <p:nvSpPr>
          <p:cNvPr id="5" name="Content Placeholder 2">
            <a:extLst>
              <a:ext uri="{FF2B5EF4-FFF2-40B4-BE49-F238E27FC236}">
                <a16:creationId xmlns:a16="http://schemas.microsoft.com/office/drawing/2014/main" id="{D0206E18-E332-4473-80AC-48F2839798A9}"/>
              </a:ext>
            </a:extLst>
          </p:cNvPr>
          <p:cNvSpPr>
            <a:spLocks noGrp="1"/>
          </p:cNvSpPr>
          <p:nvPr>
            <p:ph idx="1"/>
          </p:nvPr>
        </p:nvSpPr>
        <p:spPr>
          <a:xfrm>
            <a:off x="677334" y="647700"/>
            <a:ext cx="10460566" cy="5562599"/>
          </a:xfrm>
        </p:spPr>
        <p:txBody>
          <a:bodyPr>
            <a:noAutofit/>
          </a:bodyPr>
          <a:lstStyle/>
          <a:p>
            <a:pPr marL="0" indent="0" algn="just">
              <a:buNone/>
            </a:pPr>
            <a:r>
              <a:rPr lang="en-US" sz="2200" b="1"/>
              <a:t>*Hoạt động tuyên truyền </a:t>
            </a:r>
            <a:r>
              <a:rPr lang="en-US" sz="2200"/>
              <a:t>(</a:t>
            </a:r>
            <a:r>
              <a:rPr lang="en-US" sz="2200">
                <a:solidFill>
                  <a:srgbClr val="000000"/>
                </a:solidFill>
                <a:effectLst/>
                <a:latin typeface="Times New Roman" panose="02020603050405020304" pitchFamily="18" charset="0"/>
                <a:ea typeface="Times New Roman" panose="02020603050405020304" pitchFamily="18" charset="0"/>
              </a:rPr>
              <a:t>Năm 2019) </a:t>
            </a:r>
            <a:endParaRPr lang="en-US" sz="2200" b="1"/>
          </a:p>
          <a:p>
            <a:pPr algn="just"/>
            <a:r>
              <a:rPr lang="en-US" sz="2200">
                <a:effectLst/>
                <a:latin typeface="Times New Roman" panose="02020603050405020304" pitchFamily="18" charset="0"/>
                <a:ea typeface="Times New Roman" panose="02020603050405020304" pitchFamily="18" charset="0"/>
              </a:rPr>
              <a:t>Hỗ trợ 360 giỏ xách nhựa cho 360 hội viên Hội LHPN (14 xã, thị trấn mỗi đơn vị 01 Tổ với 20 hội viên, thị trấn Cầu Ngang 04 Tổ 80 hội viên) với số tiền 14.400.000 đồng;</a:t>
            </a:r>
          </a:p>
          <a:p>
            <a:pPr algn="just"/>
            <a:r>
              <a:rPr lang="en-US" sz="2200">
                <a:ea typeface="Times New Roman" panose="02020603050405020304" pitchFamily="18" charset="0"/>
              </a:rPr>
              <a:t>H</a:t>
            </a:r>
            <a:r>
              <a:rPr lang="en-US" sz="2200">
                <a:effectLst/>
                <a:latin typeface="Times New Roman" panose="02020603050405020304" pitchFamily="18" charset="0"/>
                <a:ea typeface="Times New Roman" panose="02020603050405020304" pitchFamily="18" charset="0"/>
              </a:rPr>
              <a:t>ỗ trợ 1.200  túi sinh thái (mỗi xã, thị trấn 50 túi, các Phòng, ban, ngành huyện 215 túi) với số tiền 14.400.000 đồng; </a:t>
            </a:r>
          </a:p>
        </p:txBody>
      </p:sp>
      <p:pic>
        <p:nvPicPr>
          <p:cNvPr id="6" name="Picture 5">
            <a:extLst>
              <a:ext uri="{FF2B5EF4-FFF2-40B4-BE49-F238E27FC236}">
                <a16:creationId xmlns:a16="http://schemas.microsoft.com/office/drawing/2014/main" id="{FFACE0CA-16C1-4FEC-B9C9-2FC21E1BA29D}"/>
              </a:ext>
            </a:extLst>
          </p:cNvPr>
          <p:cNvPicPr/>
          <p:nvPr/>
        </p:nvPicPr>
        <p:blipFill>
          <a:blip r:embed="rId2"/>
          <a:stretch>
            <a:fillRect/>
          </a:stretch>
        </p:blipFill>
        <p:spPr>
          <a:xfrm>
            <a:off x="537635" y="2882264"/>
            <a:ext cx="5558365" cy="3645535"/>
          </a:xfrm>
          <a:prstGeom prst="rect">
            <a:avLst/>
          </a:prstGeom>
        </p:spPr>
      </p:pic>
      <p:pic>
        <p:nvPicPr>
          <p:cNvPr id="7" name="Picture 6">
            <a:extLst>
              <a:ext uri="{FF2B5EF4-FFF2-40B4-BE49-F238E27FC236}">
                <a16:creationId xmlns:a16="http://schemas.microsoft.com/office/drawing/2014/main" id="{9745701E-6B0D-42B6-B752-0A1D21C198EF}"/>
              </a:ext>
            </a:extLst>
          </p:cNvPr>
          <p:cNvPicPr/>
          <p:nvPr/>
        </p:nvPicPr>
        <p:blipFill>
          <a:blip r:embed="rId3"/>
          <a:stretch>
            <a:fillRect/>
          </a:stretch>
        </p:blipFill>
        <p:spPr>
          <a:xfrm>
            <a:off x="6438900" y="2882264"/>
            <a:ext cx="5528945" cy="3645535"/>
          </a:xfrm>
          <a:prstGeom prst="rect">
            <a:avLst/>
          </a:prstGeom>
        </p:spPr>
      </p:pic>
    </p:spTree>
    <p:extLst>
      <p:ext uri="{BB962C8B-B14F-4D97-AF65-F5344CB8AC3E}">
        <p14:creationId xmlns:p14="http://schemas.microsoft.com/office/powerpoint/2010/main" val="196204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158EE-B52F-41BB-80D7-438254FE1687}"/>
              </a:ext>
            </a:extLst>
          </p:cNvPr>
          <p:cNvSpPr>
            <a:spLocks noGrp="1"/>
          </p:cNvSpPr>
          <p:nvPr>
            <p:ph type="title"/>
          </p:nvPr>
        </p:nvSpPr>
        <p:spPr>
          <a:xfrm>
            <a:off x="677334" y="292100"/>
            <a:ext cx="8596668" cy="1320800"/>
          </a:xfrm>
        </p:spPr>
        <p:txBody>
          <a:bodyPr/>
          <a:lstStyle/>
          <a:p>
            <a:r>
              <a:rPr lang="en-US">
                <a:solidFill>
                  <a:srgbClr val="FF0000"/>
                </a:solidFill>
              </a:rPr>
              <a:t>Các hoạt động đã thực hiện</a:t>
            </a:r>
            <a:endParaRPr lang="en-US"/>
          </a:p>
        </p:txBody>
      </p:sp>
      <p:sp>
        <p:nvSpPr>
          <p:cNvPr id="3" name="Content Placeholder 2">
            <a:extLst>
              <a:ext uri="{FF2B5EF4-FFF2-40B4-BE49-F238E27FC236}">
                <a16:creationId xmlns:a16="http://schemas.microsoft.com/office/drawing/2014/main" id="{8BF829E0-87C1-4F19-93D1-EE4C89FA04FD}"/>
              </a:ext>
            </a:extLst>
          </p:cNvPr>
          <p:cNvSpPr>
            <a:spLocks noGrp="1"/>
          </p:cNvSpPr>
          <p:nvPr>
            <p:ph idx="1"/>
          </p:nvPr>
        </p:nvSpPr>
        <p:spPr>
          <a:xfrm>
            <a:off x="457200" y="1042989"/>
            <a:ext cx="5928360" cy="1903411"/>
          </a:xfrm>
        </p:spPr>
        <p:txBody>
          <a:bodyPr>
            <a:noAutofit/>
          </a:bodyPr>
          <a:lstStyle/>
          <a:p>
            <a:pPr algn="just"/>
            <a:r>
              <a:rPr lang="en-US" sz="2200">
                <a:effectLst/>
                <a:latin typeface="Times New Roman" panose="02020603050405020304" pitchFamily="18" charset="0"/>
                <a:ea typeface="Calibri" panose="020F0502020204030204" pitchFamily="34" charset="0"/>
              </a:rPr>
              <a:t>Năm 2020, Đến với Hội thi có 15 đội tham gia của 15 xã, thị trấn trên địa bàn huyện, tổng số người tham gia là 225 người; </a:t>
            </a:r>
            <a:r>
              <a:rPr lang="en-US" sz="2200">
                <a:effectLst/>
                <a:latin typeface="Times New Roman" panose="02020603050405020304" pitchFamily="18" charset="0"/>
                <a:ea typeface="Times New Roman" panose="02020603050405020304" pitchFamily="18" charset="0"/>
              </a:rPr>
              <a:t>đối tượng tham gia là cán bộ, công chức phụ trách môi trường, đoàn viên Đoàn thanh niên, hội viên Hội phụ nữ của các xã, thị trấn. </a:t>
            </a:r>
            <a:endParaRPr lang="en-US" sz="2200"/>
          </a:p>
        </p:txBody>
      </p:sp>
      <p:pic>
        <p:nvPicPr>
          <p:cNvPr id="7" name="Picture 6">
            <a:extLst>
              <a:ext uri="{FF2B5EF4-FFF2-40B4-BE49-F238E27FC236}">
                <a16:creationId xmlns:a16="http://schemas.microsoft.com/office/drawing/2014/main" id="{3434D752-5A4F-44E5-B912-087C7E6512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300" y="3138489"/>
            <a:ext cx="5054600" cy="3429000"/>
          </a:xfrm>
          <a:prstGeom prst="rect">
            <a:avLst/>
          </a:prstGeom>
        </p:spPr>
      </p:pic>
      <p:pic>
        <p:nvPicPr>
          <p:cNvPr id="9" name="Picture 8">
            <a:extLst>
              <a:ext uri="{FF2B5EF4-FFF2-40B4-BE49-F238E27FC236}">
                <a16:creationId xmlns:a16="http://schemas.microsoft.com/office/drawing/2014/main" id="{BF8806A4-B161-4931-B8BF-B67FE54885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6702" y="562928"/>
            <a:ext cx="5054600" cy="3429000"/>
          </a:xfrm>
          <a:prstGeom prst="rect">
            <a:avLst/>
          </a:prstGeom>
        </p:spPr>
      </p:pic>
      <p:sp>
        <p:nvSpPr>
          <p:cNvPr id="11" name="TextBox 10">
            <a:extLst>
              <a:ext uri="{FF2B5EF4-FFF2-40B4-BE49-F238E27FC236}">
                <a16:creationId xmlns:a16="http://schemas.microsoft.com/office/drawing/2014/main" id="{6AFC1DCD-1787-4E37-9339-8CD78F2873E4}"/>
              </a:ext>
            </a:extLst>
          </p:cNvPr>
          <p:cNvSpPr txBox="1"/>
          <p:nvPr/>
        </p:nvSpPr>
        <p:spPr>
          <a:xfrm>
            <a:off x="5829300" y="4267607"/>
            <a:ext cx="6108700" cy="2462213"/>
          </a:xfrm>
          <a:prstGeom prst="rect">
            <a:avLst/>
          </a:prstGeom>
          <a:noFill/>
        </p:spPr>
        <p:txBody>
          <a:bodyPr wrap="square">
            <a:spAutoFit/>
          </a:bodyPr>
          <a:lstStyle/>
          <a:p>
            <a:pPr algn="just"/>
            <a:r>
              <a:rPr lang="en-US" sz="2200" spc="-20">
                <a:solidFill>
                  <a:srgbClr val="000000"/>
                </a:solidFill>
                <a:effectLst/>
                <a:latin typeface="Times New Roman" panose="02020603050405020304" pitchFamily="18" charset="0"/>
                <a:ea typeface="Times New Roman" panose="02020603050405020304" pitchFamily="18" charset="0"/>
              </a:rPr>
              <a:t>Ban Tổ chức đã trao giải nhất cho đơn vị xã Vinh Kim; giải nhì cho đơn vị xã Trường Thọ, 02 giải ba cho xã Kim Hòa và thị trấn Mỹ Long; 04 giải khuyến khích cho các đơn vị Mỹ Long Bắc, Hiệp Hòa, Mỹ Hòa và Mỹ Long Nam; 07 giải phong trào cho các đơn vị còn lại và nhiều phần quà cho khán giả với tổng kinh phí giải thưởng 23.500.000 đồng</a:t>
            </a:r>
            <a:r>
              <a:rPr lang="en-US" sz="2200">
                <a:effectLst/>
                <a:latin typeface="Times New Roman" panose="02020603050405020304" pitchFamily="18" charset="0"/>
                <a:ea typeface="Calibri" panose="020F0502020204030204" pitchFamily="34" charset="0"/>
              </a:rPr>
              <a:t>. </a:t>
            </a:r>
            <a:endParaRPr lang="en-US" sz="2200"/>
          </a:p>
        </p:txBody>
      </p:sp>
    </p:spTree>
    <p:extLst>
      <p:ext uri="{BB962C8B-B14F-4D97-AF65-F5344CB8AC3E}">
        <p14:creationId xmlns:p14="http://schemas.microsoft.com/office/powerpoint/2010/main" val="261744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FB92E-54A4-477C-8B10-22EF0BD41B27}"/>
              </a:ext>
            </a:extLst>
          </p:cNvPr>
          <p:cNvSpPr>
            <a:spLocks noGrp="1"/>
          </p:cNvSpPr>
          <p:nvPr>
            <p:ph type="title"/>
          </p:nvPr>
        </p:nvSpPr>
        <p:spPr>
          <a:xfrm>
            <a:off x="677334" y="203200"/>
            <a:ext cx="8596668" cy="526157"/>
          </a:xfrm>
        </p:spPr>
        <p:txBody>
          <a:bodyPr/>
          <a:lstStyle/>
          <a:p>
            <a:r>
              <a:rPr lang="en-US">
                <a:solidFill>
                  <a:srgbClr val="FF0000"/>
                </a:solidFill>
              </a:rPr>
              <a:t>Các hoạt động đã thực hiện</a:t>
            </a:r>
            <a:endParaRPr lang="en-US"/>
          </a:p>
        </p:txBody>
      </p:sp>
      <p:sp>
        <p:nvSpPr>
          <p:cNvPr id="5" name="TextBox 4">
            <a:extLst>
              <a:ext uri="{FF2B5EF4-FFF2-40B4-BE49-F238E27FC236}">
                <a16:creationId xmlns:a16="http://schemas.microsoft.com/office/drawing/2014/main" id="{8C76A590-1395-4FD8-85B0-0E5B2F1106F4}"/>
              </a:ext>
            </a:extLst>
          </p:cNvPr>
          <p:cNvSpPr txBox="1"/>
          <p:nvPr/>
        </p:nvSpPr>
        <p:spPr>
          <a:xfrm>
            <a:off x="500764" y="856357"/>
            <a:ext cx="5290435" cy="5324535"/>
          </a:xfrm>
          <a:prstGeom prst="rect">
            <a:avLst/>
          </a:prstGeom>
          <a:noFill/>
        </p:spPr>
        <p:txBody>
          <a:bodyPr wrap="square">
            <a:spAutoFit/>
          </a:bodyPr>
          <a:lstStyle/>
          <a:p>
            <a:pPr marL="0" marR="0" indent="457200" algn="just">
              <a:spcBef>
                <a:spcPts val="600"/>
              </a:spcBef>
              <a:spcAft>
                <a:spcPts val="600"/>
              </a:spcAft>
            </a:pPr>
            <a:r>
              <a:rPr lang="pt-BR" sz="2200">
                <a:effectLst/>
                <a:latin typeface="Times New Roman" panose="02020603050405020304" pitchFamily="18" charset="0"/>
                <a:ea typeface="Times New Roman" panose="02020603050405020304" pitchFamily="18" charset="0"/>
              </a:rPr>
              <a:t>Năm 2021 từ nguồn kinh phí sự nghiệp BVMT, triển khai 04 mô hình thu gom xử lý rác thải nhựa cho trường học (Tiểu học Vinh Kim A, TH-THCS Thuận Hòa điểm tiểu học, Tiểu học Nhị Trường B và Tiểu học Thạnh Hòa Sơn A) với tổng kinh phí 78.822.040 đồng.</a:t>
            </a:r>
          </a:p>
          <a:p>
            <a:pPr marL="0" marR="0" indent="457200" algn="just">
              <a:spcBef>
                <a:spcPts val="600"/>
              </a:spcBef>
              <a:spcAft>
                <a:spcPts val="600"/>
              </a:spcAft>
            </a:pPr>
            <a:r>
              <a:rPr lang="pt-BR" sz="2200">
                <a:effectLst/>
                <a:latin typeface="Times New Roman" panose="02020603050405020304" pitchFamily="18" charset="0"/>
                <a:ea typeface="Times New Roman" panose="02020603050405020304" pitchFamily="18" charset="0"/>
              </a:rPr>
              <a:t>Năm 2022 tiếp tục xây dựng mô hình thu gom xử lý rác thải nhựa bố trí các khu chợ (Vinh Kim, Mỹ Long Bắc, Mỹ Thập, Mỹ Long Nam, Hiệp Mỹ Đông, Thạnh Hòa Sơn, Long Sơn); Triển khai 03 mô hình với 120 hộ dân tham gia tại các xã Kim Hòa, Nhị Trường và Hiệp Mỹ Tây thí điểm giảm thiểu và thu gom rác thải nhựa trên địa bàn huyện.</a:t>
            </a:r>
            <a:endParaRPr lang="en-US" sz="2200">
              <a:effectLst/>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id="{CF674396-6968-44DA-AB13-C8C926602B23}"/>
              </a:ext>
            </a:extLst>
          </p:cNvPr>
          <p:cNvPicPr/>
          <p:nvPr/>
        </p:nvPicPr>
        <p:blipFill>
          <a:blip r:embed="rId2"/>
          <a:stretch>
            <a:fillRect/>
          </a:stretch>
        </p:blipFill>
        <p:spPr>
          <a:xfrm>
            <a:off x="5930900" y="466278"/>
            <a:ext cx="6108700" cy="3129915"/>
          </a:xfrm>
          <a:prstGeom prst="rect">
            <a:avLst/>
          </a:prstGeom>
        </p:spPr>
      </p:pic>
      <p:pic>
        <p:nvPicPr>
          <p:cNvPr id="7" name="Picture 6">
            <a:extLst>
              <a:ext uri="{FF2B5EF4-FFF2-40B4-BE49-F238E27FC236}">
                <a16:creationId xmlns:a16="http://schemas.microsoft.com/office/drawing/2014/main" id="{9D98BD50-2FAC-43FA-82CD-30C4838A7F14}"/>
              </a:ext>
            </a:extLst>
          </p:cNvPr>
          <p:cNvPicPr/>
          <p:nvPr/>
        </p:nvPicPr>
        <p:blipFill>
          <a:blip r:embed="rId3"/>
          <a:stretch>
            <a:fillRect/>
          </a:stretch>
        </p:blipFill>
        <p:spPr>
          <a:xfrm>
            <a:off x="5930900" y="3722429"/>
            <a:ext cx="6108700" cy="2877949"/>
          </a:xfrm>
          <a:prstGeom prst="rect">
            <a:avLst/>
          </a:prstGeom>
        </p:spPr>
      </p:pic>
      <p:grpSp>
        <p:nvGrpSpPr>
          <p:cNvPr id="9" name="Group 8">
            <a:extLst>
              <a:ext uri="{FF2B5EF4-FFF2-40B4-BE49-F238E27FC236}">
                <a16:creationId xmlns:a16="http://schemas.microsoft.com/office/drawing/2014/main" id="{890B176B-8F97-4947-994F-E9146C617EF4}"/>
              </a:ext>
            </a:extLst>
          </p:cNvPr>
          <p:cNvGrpSpPr/>
          <p:nvPr/>
        </p:nvGrpSpPr>
        <p:grpSpPr>
          <a:xfrm>
            <a:off x="152400" y="1590012"/>
            <a:ext cx="5778500" cy="4264834"/>
            <a:chOff x="2032637" y="1562824"/>
            <a:chExt cx="9526758" cy="4264834"/>
          </a:xfrm>
        </p:grpSpPr>
        <p:pic>
          <p:nvPicPr>
            <p:cNvPr id="4" name="Picture 3">
              <a:extLst>
                <a:ext uri="{FF2B5EF4-FFF2-40B4-BE49-F238E27FC236}">
                  <a16:creationId xmlns:a16="http://schemas.microsoft.com/office/drawing/2014/main" id="{A50C5293-2A42-479B-8DEF-51994C927D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4580" y="1562824"/>
              <a:ext cx="9504815" cy="3911600"/>
            </a:xfrm>
            <a:prstGeom prst="rect">
              <a:avLst/>
            </a:prstGeom>
          </p:spPr>
        </p:pic>
        <p:sp>
          <p:nvSpPr>
            <p:cNvPr id="8" name="TextBox 7">
              <a:extLst>
                <a:ext uri="{FF2B5EF4-FFF2-40B4-BE49-F238E27FC236}">
                  <a16:creationId xmlns:a16="http://schemas.microsoft.com/office/drawing/2014/main" id="{81B8D8C0-1131-4BD9-B4E0-8DCA7E81A5FC}"/>
                </a:ext>
              </a:extLst>
            </p:cNvPr>
            <p:cNvSpPr txBox="1"/>
            <p:nvPr/>
          </p:nvSpPr>
          <p:spPr>
            <a:xfrm>
              <a:off x="2032637" y="5458326"/>
              <a:ext cx="9332287" cy="369332"/>
            </a:xfrm>
            <a:prstGeom prst="rect">
              <a:avLst/>
            </a:prstGeom>
            <a:noFill/>
          </p:spPr>
          <p:txBody>
            <a:bodyPr wrap="square" rtlCol="0">
              <a:spAutoFit/>
            </a:bodyPr>
            <a:lstStyle/>
            <a:p>
              <a:pPr algn="ctr"/>
              <a:r>
                <a:rPr lang="en-US" sz="1800">
                  <a:solidFill>
                    <a:schemeClr val="accent2"/>
                  </a:solidFill>
                  <a:effectLst/>
                  <a:latin typeface="Times New Roman" panose="02020603050405020304" pitchFamily="18" charset="0"/>
                  <a:cs typeface="Times New Roman" panose="02020603050405020304" pitchFamily="18" charset="0"/>
                </a:rPr>
                <a:t>Ông Lê Văn Hiểu (PCT UBND xã Hiệp Mỹ Tây phát biểu thảo luận tại cuộc họp tổng kết dự án</a:t>
              </a:r>
            </a:p>
          </p:txBody>
        </p:sp>
      </p:grpSp>
    </p:spTree>
    <p:extLst>
      <p:ext uri="{BB962C8B-B14F-4D97-AF65-F5344CB8AC3E}">
        <p14:creationId xmlns:p14="http://schemas.microsoft.com/office/powerpoint/2010/main" val="180332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fade">
                                      <p:cBhvr>
                                        <p:cTn id="24" dur="5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5">
                                            <p:txEl>
                                              <p:pRg st="1" end="1"/>
                                            </p:txEl>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C2486-5478-46CA-92BA-F23B96331B30}"/>
              </a:ext>
            </a:extLst>
          </p:cNvPr>
          <p:cNvSpPr>
            <a:spLocks noGrp="1"/>
          </p:cNvSpPr>
          <p:nvPr>
            <p:ph type="title"/>
          </p:nvPr>
        </p:nvSpPr>
        <p:spPr>
          <a:xfrm>
            <a:off x="677334" y="386427"/>
            <a:ext cx="8596668" cy="1320800"/>
          </a:xfrm>
        </p:spPr>
        <p:txBody>
          <a:bodyPr/>
          <a:lstStyle/>
          <a:p>
            <a:r>
              <a:rPr lang="en-US">
                <a:solidFill>
                  <a:srgbClr val="FF0000"/>
                </a:solidFill>
              </a:rPr>
              <a:t>Các hoạt động đã thực hiện</a:t>
            </a:r>
            <a:endParaRPr lang="en-US"/>
          </a:p>
        </p:txBody>
      </p:sp>
      <p:sp>
        <p:nvSpPr>
          <p:cNvPr id="3" name="Content Placeholder 2">
            <a:extLst>
              <a:ext uri="{FF2B5EF4-FFF2-40B4-BE49-F238E27FC236}">
                <a16:creationId xmlns:a16="http://schemas.microsoft.com/office/drawing/2014/main" id="{35D236BC-602C-47B6-B9CE-991BD58C6C2A}"/>
              </a:ext>
            </a:extLst>
          </p:cNvPr>
          <p:cNvSpPr>
            <a:spLocks noGrp="1"/>
          </p:cNvSpPr>
          <p:nvPr>
            <p:ph idx="1"/>
          </p:nvPr>
        </p:nvSpPr>
        <p:spPr>
          <a:xfrm>
            <a:off x="677334" y="2496820"/>
            <a:ext cx="6460066" cy="1864360"/>
          </a:xfrm>
        </p:spPr>
        <p:txBody>
          <a:bodyPr>
            <a:normAutofit/>
          </a:bodyPr>
          <a:lstStyle/>
          <a:p>
            <a:pPr algn="just"/>
            <a:r>
              <a:rPr lang="pt-BR" sz="2200">
                <a:effectLst/>
                <a:ea typeface="Times New Roman" panose="02020603050405020304" pitchFamily="18" charset="0"/>
              </a:rPr>
              <a:t>Năm 2021, tham mưu UBND huyện ban hành Công văn số 695/UBND-KTTH ngày 16/3/2021 về việc cam kết thực hiện phong trào chống rác thải nhựa trong sinh hoạt trên địa bàn huyện.</a:t>
            </a:r>
            <a:endParaRPr lang="en-US" sz="2200"/>
          </a:p>
        </p:txBody>
      </p:sp>
      <p:pic>
        <p:nvPicPr>
          <p:cNvPr id="5" name="Picture 4">
            <a:extLst>
              <a:ext uri="{FF2B5EF4-FFF2-40B4-BE49-F238E27FC236}">
                <a16:creationId xmlns:a16="http://schemas.microsoft.com/office/drawing/2014/main" id="{7149197F-8330-4D92-8CEA-769A5C2AC1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2259" y="-12700"/>
            <a:ext cx="4897041" cy="6858000"/>
          </a:xfrm>
          <a:prstGeom prst="rect">
            <a:avLst/>
          </a:prstGeom>
        </p:spPr>
      </p:pic>
    </p:spTree>
    <p:extLst>
      <p:ext uri="{BB962C8B-B14F-4D97-AF65-F5344CB8AC3E}">
        <p14:creationId xmlns:p14="http://schemas.microsoft.com/office/powerpoint/2010/main" val="64533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89351-F5EB-4D7A-9B5B-62D3024D8504}"/>
              </a:ext>
            </a:extLst>
          </p:cNvPr>
          <p:cNvSpPr>
            <a:spLocks noGrp="1"/>
          </p:cNvSpPr>
          <p:nvPr>
            <p:ph type="title"/>
          </p:nvPr>
        </p:nvSpPr>
        <p:spPr>
          <a:xfrm>
            <a:off x="677334" y="304800"/>
            <a:ext cx="8596668" cy="1320800"/>
          </a:xfrm>
        </p:spPr>
        <p:txBody>
          <a:bodyPr/>
          <a:lstStyle/>
          <a:p>
            <a:r>
              <a:rPr lang="en-US">
                <a:solidFill>
                  <a:srgbClr val="FF0000"/>
                </a:solidFill>
              </a:rPr>
              <a:t>Các hoạt động đã thực hiện</a:t>
            </a:r>
            <a:endParaRPr lang="en-US"/>
          </a:p>
        </p:txBody>
      </p:sp>
      <p:sp>
        <p:nvSpPr>
          <p:cNvPr id="3" name="Content Placeholder 2">
            <a:extLst>
              <a:ext uri="{FF2B5EF4-FFF2-40B4-BE49-F238E27FC236}">
                <a16:creationId xmlns:a16="http://schemas.microsoft.com/office/drawing/2014/main" id="{514F16A9-3152-42D4-9293-6D85B3904247}"/>
              </a:ext>
            </a:extLst>
          </p:cNvPr>
          <p:cNvSpPr>
            <a:spLocks noGrp="1"/>
          </p:cNvSpPr>
          <p:nvPr>
            <p:ph idx="1"/>
          </p:nvPr>
        </p:nvSpPr>
        <p:spPr>
          <a:xfrm>
            <a:off x="787400" y="4556587"/>
            <a:ext cx="9070802" cy="1996614"/>
          </a:xfrm>
        </p:spPr>
        <p:txBody>
          <a:bodyPr>
            <a:noAutofit/>
          </a:bodyPr>
          <a:lstStyle/>
          <a:p>
            <a:pPr algn="just"/>
            <a:r>
              <a:rPr lang="en-US" sz="2200">
                <a:solidFill>
                  <a:schemeClr val="tx1"/>
                </a:solidFill>
                <a:effectLst/>
                <a:latin typeface="Times New Roman" panose="02020603050405020304" pitchFamily="18" charset="0"/>
                <a:ea typeface="Times New Roman" panose="02020603050405020304" pitchFamily="18" charset="0"/>
              </a:rPr>
              <a:t>Triển khai thực hiện mô hình phân loại rác thải sinh hoạt ủ làm phân hữu cơ đến cuối năm 2021 hỗ trợ 1.350 </a:t>
            </a:r>
            <a:r>
              <a:rPr lang="it-IT" sz="2200">
                <a:solidFill>
                  <a:schemeClr val="tx1"/>
                </a:solidFill>
                <a:effectLst/>
                <a:latin typeface="Times New Roman" panose="02020603050405020304" pitchFamily="18" charset="0"/>
                <a:ea typeface="Calibri" panose="020F0502020204030204" pitchFamily="34" charset="0"/>
              </a:rPr>
              <a:t>hộ (</a:t>
            </a:r>
            <a:r>
              <a:rPr lang="it-IT" sz="2200" i="1">
                <a:solidFill>
                  <a:schemeClr val="tx1"/>
                </a:solidFill>
                <a:effectLst/>
                <a:latin typeface="Times New Roman" panose="02020603050405020304" pitchFamily="18" charset="0"/>
                <a:ea typeface="Calibri" panose="020F0502020204030204" pitchFamily="34" charset="0"/>
              </a:rPr>
              <a:t>tương đương khoảng 4.576 người</a:t>
            </a:r>
            <a:r>
              <a:rPr lang="it-IT" sz="2200">
                <a:solidFill>
                  <a:schemeClr val="tx1"/>
                </a:solidFill>
                <a:effectLst/>
                <a:latin typeface="Times New Roman" panose="02020603050405020304" pitchFamily="18" charset="0"/>
                <a:ea typeface="Calibri" panose="020F0502020204030204" pitchFamily="34" charset="0"/>
              </a:rPr>
              <a:t>), xử lý rác khoảng 4,05 tấn/ngày</a:t>
            </a:r>
            <a:r>
              <a:rPr lang="en-US" sz="2200">
                <a:solidFill>
                  <a:schemeClr val="tx1"/>
                </a:solidFill>
                <a:effectLst/>
                <a:latin typeface="Times New Roman" panose="02020603050405020304" pitchFamily="18" charset="0"/>
                <a:ea typeface="Times New Roman" panose="02020603050405020304" pitchFamily="18" charset="0"/>
              </a:rPr>
              <a:t> (trong đó rác thải nhựa được thu gom bán phế liệu ước tính khoảng 712 kg/ngày)</a:t>
            </a:r>
            <a:endParaRPr lang="en-US" sz="2200">
              <a:solidFill>
                <a:schemeClr val="tx1"/>
              </a:solidFill>
            </a:endParaRPr>
          </a:p>
        </p:txBody>
      </p:sp>
      <p:pic>
        <p:nvPicPr>
          <p:cNvPr id="4" name="Picture 3">
            <a:extLst>
              <a:ext uri="{FF2B5EF4-FFF2-40B4-BE49-F238E27FC236}">
                <a16:creationId xmlns:a16="http://schemas.microsoft.com/office/drawing/2014/main" id="{EFF6C1F5-909D-4D20-8A73-FA9EBA49AD8A}"/>
              </a:ext>
            </a:extLst>
          </p:cNvPr>
          <p:cNvPicPr/>
          <p:nvPr/>
        </p:nvPicPr>
        <p:blipFill>
          <a:blip r:embed="rId2"/>
          <a:stretch>
            <a:fillRect/>
          </a:stretch>
        </p:blipFill>
        <p:spPr>
          <a:xfrm>
            <a:off x="886777" y="965200"/>
            <a:ext cx="5056823" cy="3467100"/>
          </a:xfrm>
          <a:prstGeom prst="rect">
            <a:avLst/>
          </a:prstGeom>
        </p:spPr>
      </p:pic>
      <p:pic>
        <p:nvPicPr>
          <p:cNvPr id="5" name="Picture 4">
            <a:extLst>
              <a:ext uri="{FF2B5EF4-FFF2-40B4-BE49-F238E27FC236}">
                <a16:creationId xmlns:a16="http://schemas.microsoft.com/office/drawing/2014/main" id="{9A8ACB20-5F37-41CA-8878-07720828F7C6}"/>
              </a:ext>
            </a:extLst>
          </p:cNvPr>
          <p:cNvPicPr/>
          <p:nvPr/>
        </p:nvPicPr>
        <p:blipFill>
          <a:blip r:embed="rId3"/>
          <a:stretch>
            <a:fillRect/>
          </a:stretch>
        </p:blipFill>
        <p:spPr>
          <a:xfrm>
            <a:off x="6546744" y="965200"/>
            <a:ext cx="4967922" cy="3560763"/>
          </a:xfrm>
          <a:prstGeom prst="rect">
            <a:avLst/>
          </a:prstGeom>
        </p:spPr>
      </p:pic>
    </p:spTree>
    <p:extLst>
      <p:ext uri="{BB962C8B-B14F-4D97-AF65-F5344CB8AC3E}">
        <p14:creationId xmlns:p14="http://schemas.microsoft.com/office/powerpoint/2010/main" val="195577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68C41-A401-4300-B33C-0D89EBFF21E3}"/>
              </a:ext>
            </a:extLst>
          </p:cNvPr>
          <p:cNvSpPr>
            <a:spLocks noGrp="1"/>
          </p:cNvSpPr>
          <p:nvPr>
            <p:ph type="title"/>
          </p:nvPr>
        </p:nvSpPr>
        <p:spPr>
          <a:xfrm>
            <a:off x="677334" y="355600"/>
            <a:ext cx="8596668" cy="787400"/>
          </a:xfrm>
        </p:spPr>
        <p:txBody>
          <a:bodyPr/>
          <a:lstStyle/>
          <a:p>
            <a:r>
              <a:rPr lang="en-US">
                <a:solidFill>
                  <a:srgbClr val="FF0000"/>
                </a:solidFill>
              </a:rPr>
              <a:t>Giải pháp đề xuất</a:t>
            </a:r>
            <a:endParaRPr lang="en-US"/>
          </a:p>
        </p:txBody>
      </p:sp>
      <p:sp>
        <p:nvSpPr>
          <p:cNvPr id="3" name="Content Placeholder 2">
            <a:extLst>
              <a:ext uri="{FF2B5EF4-FFF2-40B4-BE49-F238E27FC236}">
                <a16:creationId xmlns:a16="http://schemas.microsoft.com/office/drawing/2014/main" id="{F1D521DD-2C9C-4958-A16D-15B851E49E5C}"/>
              </a:ext>
            </a:extLst>
          </p:cNvPr>
          <p:cNvSpPr>
            <a:spLocks noGrp="1"/>
          </p:cNvSpPr>
          <p:nvPr>
            <p:ph idx="1"/>
          </p:nvPr>
        </p:nvSpPr>
        <p:spPr>
          <a:xfrm>
            <a:off x="474134" y="1004889"/>
            <a:ext cx="11133666" cy="5256211"/>
          </a:xfrm>
        </p:spPr>
        <p:txBody>
          <a:bodyPr>
            <a:noAutofit/>
          </a:bodyPr>
          <a:lstStyle/>
          <a:p>
            <a:pPr algn="just"/>
            <a:r>
              <a:rPr lang="en-US" sz="2200" i="1">
                <a:effectLst/>
                <a:latin typeface="Times New Roman" panose="02020603050405020304" pitchFamily="18" charset="0"/>
                <a:ea typeface="Times New Roman" panose="02020603050405020304" pitchFamily="18" charset="0"/>
              </a:rPr>
              <a:t>Một là</a:t>
            </a:r>
            <a:r>
              <a:rPr lang="en-US" sz="2200">
                <a:effectLst/>
                <a:latin typeface="Times New Roman" panose="02020603050405020304" pitchFamily="18" charset="0"/>
                <a:ea typeface="Times New Roman" panose="02020603050405020304" pitchFamily="18" charset="0"/>
              </a:rPr>
              <a:t>, tiếp tục tham mưu Huyện ủy, UBND huyện chỉ đạo thực hiện theo tinh thần chỉ đạo tại Công văn 766 của Tỉnh ủy; Chỉ thị 06/CT-UBND,</a:t>
            </a:r>
            <a:r>
              <a:rPr lang="en-US" sz="2200" spc="20">
                <a:effectLst/>
                <a:latin typeface="Times New Roman" panose="02020603050405020304" pitchFamily="18" charset="0"/>
                <a:ea typeface="Times New Roman" panose="02020603050405020304" pitchFamily="18" charset="0"/>
              </a:rPr>
              <a:t> Chỉ thị số 27-CT/TU ngày 19/10/2022 của Ban Thường vụ Tỉnh ủy;</a:t>
            </a:r>
            <a:r>
              <a:rPr lang="en-US" sz="2200" kern="1200">
                <a:solidFill>
                  <a:srgbClr val="404040"/>
                </a:solidFill>
                <a:effectLst/>
                <a:latin typeface="Times New Roman" panose="02020603050405020304" pitchFamily="18" charset="0"/>
                <a:ea typeface="Times New Roman" panose="02020603050405020304" pitchFamily="18" charset="0"/>
              </a:rPr>
              <a:t> </a:t>
            </a:r>
            <a:r>
              <a:rPr lang="en-US" sz="2200" spc="20">
                <a:effectLst/>
                <a:latin typeface="Times New Roman" panose="02020603050405020304" pitchFamily="18" charset="0"/>
                <a:ea typeface="Times New Roman" panose="02020603050405020304" pitchFamily="18" charset="0"/>
              </a:rPr>
              <a:t>Kế hoạch số 04/KH-UBND ngày 17/01/2023 của Ủy ban nhân dân tỉnh;</a:t>
            </a:r>
          </a:p>
          <a:p>
            <a:pPr algn="just"/>
            <a:r>
              <a:rPr lang="en-US" sz="2200" i="1">
                <a:effectLst/>
                <a:latin typeface="Times New Roman" panose="02020603050405020304" pitchFamily="18" charset="0"/>
                <a:ea typeface="Times New Roman" panose="02020603050405020304" pitchFamily="18" charset="0"/>
              </a:rPr>
              <a:t>Hai là</a:t>
            </a:r>
            <a:r>
              <a:rPr lang="en-US" sz="2200">
                <a:effectLst/>
                <a:latin typeface="Times New Roman" panose="02020603050405020304" pitchFamily="18" charset="0"/>
                <a:ea typeface="Times New Roman" panose="02020603050405020304" pitchFamily="18" charset="0"/>
              </a:rPr>
              <a:t>, thực hiện các chương trình truyền thông, tuyên truyền về tác hại của rác thải nhựa; </a:t>
            </a:r>
          </a:p>
          <a:p>
            <a:pPr algn="just"/>
            <a:r>
              <a:rPr lang="en-US" sz="2200" i="1">
                <a:effectLst/>
                <a:latin typeface="Times New Roman" panose="02020603050405020304" pitchFamily="18" charset="0"/>
                <a:ea typeface="Times New Roman" panose="02020603050405020304" pitchFamily="18" charset="0"/>
              </a:rPr>
              <a:t>Ba là</a:t>
            </a:r>
            <a:r>
              <a:rPr lang="en-US" sz="2200">
                <a:effectLst/>
                <a:latin typeface="Times New Roman" panose="02020603050405020304" pitchFamily="18" charset="0"/>
                <a:ea typeface="Times New Roman" panose="02020603050405020304" pitchFamily="18" charset="0"/>
              </a:rPr>
              <a:t>, tiếp tục duy trì và nhân rộng các mô hình thu gom xử lý rác thải nhựa cho trường học</a:t>
            </a:r>
            <a:r>
              <a:rPr lang="pt-BR" sz="2200">
                <a:effectLst/>
                <a:latin typeface="Times New Roman" panose="02020603050405020304" pitchFamily="18" charset="0"/>
                <a:ea typeface="Times New Roman" panose="02020603050405020304" pitchFamily="18" charset="0"/>
              </a:rPr>
              <a:t>; tiếp tục duy trì 03 mô hình thí điểm giảm thiểu và thu gom rác thải nhựa trên địa bàn huyện (tại các xã Kim Hòa, Nhị Trường và Hiệp Mỹ Tây);</a:t>
            </a:r>
          </a:p>
          <a:p>
            <a:pPr algn="just"/>
            <a:r>
              <a:rPr lang="en-US" sz="2200" i="1" spc="-20">
                <a:effectLst/>
                <a:latin typeface="Times New Roman" panose="02020603050405020304" pitchFamily="18" charset="0"/>
                <a:ea typeface="Times New Roman" panose="02020603050405020304" pitchFamily="18" charset="0"/>
              </a:rPr>
              <a:t>Bốn là</a:t>
            </a:r>
            <a:r>
              <a:rPr lang="en-US" sz="2200" spc="-20">
                <a:effectLst/>
                <a:latin typeface="Times New Roman" panose="02020603050405020304" pitchFamily="18" charset="0"/>
                <a:ea typeface="Times New Roman" panose="02020603050405020304" pitchFamily="18" charset="0"/>
              </a:rPr>
              <a:t>, duy trì thực hiện chiến dịch thu gom làm sạch rác thải dọc các sông, kênh, bờ biển thông qua</a:t>
            </a:r>
            <a:r>
              <a:rPr lang="en-US" sz="2200" spc="-10">
                <a:effectLst/>
                <a:latin typeface="Times New Roman" panose="02020603050405020304" pitchFamily="18" charset="0"/>
                <a:ea typeface="Times New Roman" panose="02020603050405020304" pitchFamily="18" charset="0"/>
              </a:rPr>
              <a:t> </a:t>
            </a:r>
            <a:r>
              <a:rPr lang="vi-VN" sz="2200" spc="-10">
                <a:effectLst/>
                <a:latin typeface="Times New Roman" panose="02020603050405020304" pitchFamily="18" charset="0"/>
                <a:ea typeface="Times New Roman" panose="02020603050405020304" pitchFamily="18" charset="0"/>
              </a:rPr>
              <a:t>các phong trào "</a:t>
            </a:r>
            <a:r>
              <a:rPr lang="it-IT" sz="2200" i="1" spc="-10">
                <a:effectLst/>
                <a:latin typeface="Times New Roman" panose="02020603050405020304" pitchFamily="18" charset="0"/>
                <a:ea typeface="Times New Roman" panose="02020603050405020304" pitchFamily="18" charset="0"/>
              </a:rPr>
              <a:t>Thứ bảy tình nguyện</a:t>
            </a:r>
            <a:r>
              <a:rPr lang="vi-VN" sz="2200" spc="-10">
                <a:effectLst/>
                <a:latin typeface="Times New Roman" panose="02020603050405020304" pitchFamily="18" charset="0"/>
                <a:ea typeface="Times New Roman" panose="02020603050405020304" pitchFamily="18" charset="0"/>
              </a:rPr>
              <a:t>", </a:t>
            </a:r>
            <a:r>
              <a:rPr lang="vi-VN" sz="2200" i="1" spc="-10">
                <a:effectLst/>
                <a:latin typeface="Times New Roman" panose="02020603050405020304" pitchFamily="18" charset="0"/>
                <a:ea typeface="Times New Roman" panose="02020603050405020304" pitchFamily="18" charset="0"/>
              </a:rPr>
              <a:t>“</a:t>
            </a:r>
            <a:r>
              <a:rPr lang="it-IT" sz="2200" i="1" spc="-10">
                <a:effectLst/>
                <a:latin typeface="Times New Roman" panose="02020603050405020304" pitchFamily="18" charset="0"/>
                <a:ea typeface="Times New Roman" panose="02020603050405020304" pitchFamily="18" charset="0"/>
              </a:rPr>
              <a:t>Chủ Nhật xanh</a:t>
            </a:r>
            <a:r>
              <a:rPr lang="vi-VN" sz="2200" i="1" spc="-10">
                <a:effectLst/>
                <a:latin typeface="Times New Roman" panose="02020603050405020304" pitchFamily="18" charset="0"/>
                <a:ea typeface="Times New Roman" panose="02020603050405020304" pitchFamily="18" charset="0"/>
              </a:rPr>
              <a:t>”</a:t>
            </a:r>
            <a:r>
              <a:rPr lang="vi-VN" sz="2200" spc="-10">
                <a:effectLst/>
                <a:latin typeface="Times New Roman" panose="02020603050405020304" pitchFamily="18" charset="0"/>
                <a:ea typeface="Times New Roman" panose="02020603050405020304" pitchFamily="18" charset="0"/>
              </a:rPr>
              <a:t> của </a:t>
            </a:r>
            <a:r>
              <a:rPr lang="sq-AL" sz="2200" spc="-10">
                <a:effectLst/>
                <a:latin typeface="Times New Roman" panose="02020603050405020304" pitchFamily="18" charset="0"/>
                <a:ea typeface="Times New Roman" panose="02020603050405020304" pitchFamily="18" charset="0"/>
              </a:rPr>
              <a:t>các xã</a:t>
            </a:r>
            <a:r>
              <a:rPr lang="vi-VN" sz="2200" spc="-10">
                <a:effectLst/>
                <a:latin typeface="Times New Roman" panose="02020603050405020304" pitchFamily="18" charset="0"/>
                <a:ea typeface="Times New Roman" panose="02020603050405020304" pitchFamily="18" charset="0"/>
              </a:rPr>
              <a:t>; phong trào “</a:t>
            </a:r>
            <a:r>
              <a:rPr lang="vi-VN" sz="2200" i="1" spc="-10">
                <a:effectLst/>
                <a:latin typeface="Times New Roman" panose="02020603050405020304" pitchFamily="18" charset="0"/>
                <a:ea typeface="Times New Roman" panose="02020603050405020304" pitchFamily="18" charset="0"/>
              </a:rPr>
              <a:t>5 không 3 sạch</a:t>
            </a:r>
            <a:r>
              <a:rPr lang="vi-VN" sz="2200" spc="-10">
                <a:effectLst/>
                <a:latin typeface="Times New Roman" panose="02020603050405020304" pitchFamily="18" charset="0"/>
                <a:ea typeface="Times New Roman" panose="02020603050405020304" pitchFamily="18" charset="0"/>
              </a:rPr>
              <a:t>” của Hội </a:t>
            </a:r>
            <a:r>
              <a:rPr lang="en-US" sz="2200" spc="-10">
                <a:effectLst/>
                <a:latin typeface="Times New Roman" panose="02020603050405020304" pitchFamily="18" charset="0"/>
                <a:ea typeface="Times New Roman" panose="02020603050405020304" pitchFamily="18" charset="0"/>
              </a:rPr>
              <a:t>Liên hiệp </a:t>
            </a:r>
            <a:r>
              <a:rPr lang="vi-VN" sz="2200" spc="-10">
                <a:effectLst/>
                <a:latin typeface="Times New Roman" panose="02020603050405020304" pitchFamily="18" charset="0"/>
                <a:ea typeface="Times New Roman" panose="02020603050405020304" pitchFamily="18" charset="0"/>
              </a:rPr>
              <a:t>Phụ nữ</a:t>
            </a:r>
            <a:r>
              <a:rPr lang="sq-AL" sz="2200" spc="-10">
                <a:effectLst/>
                <a:latin typeface="Times New Roman" panose="02020603050405020304" pitchFamily="18" charset="0"/>
                <a:ea typeface="Times New Roman" panose="02020603050405020304" pitchFamily="18" charset="0"/>
              </a:rPr>
              <a:t>, Đoàn Thanh niên, </a:t>
            </a:r>
            <a:r>
              <a:rPr lang="sq-AL" sz="2200" i="1" spc="-10">
                <a:effectLst/>
                <a:latin typeface="Times New Roman" panose="02020603050405020304" pitchFamily="18" charset="0"/>
                <a:ea typeface="Times New Roman" panose="02020603050405020304" pitchFamily="18" charset="0"/>
              </a:rPr>
              <a:t>“Câu lạc bộ bảo vệ môi trường”</a:t>
            </a:r>
            <a:r>
              <a:rPr lang="sq-AL" sz="2200" spc="-10">
                <a:effectLst/>
                <a:latin typeface="Times New Roman" panose="02020603050405020304" pitchFamily="18" charset="0"/>
                <a:ea typeface="Times New Roman" panose="02020603050405020304" pitchFamily="18" charset="0"/>
              </a:rPr>
              <a:t> của Hội Cựu chiến binh</a:t>
            </a:r>
            <a:r>
              <a:rPr lang="pt-BR" sz="2200" spc="-10">
                <a:ea typeface="Times New Roman" panose="02020603050405020304" pitchFamily="18" charset="0"/>
              </a:rPr>
              <a:t>,...</a:t>
            </a:r>
          </a:p>
          <a:p>
            <a:pPr algn="just"/>
            <a:r>
              <a:rPr lang="en-US" sz="2200" i="1">
                <a:effectLst/>
                <a:latin typeface="Times New Roman" panose="02020603050405020304" pitchFamily="18" charset="0"/>
                <a:ea typeface="Times New Roman" panose="02020603050405020304" pitchFamily="18" charset="0"/>
              </a:rPr>
              <a:t>Năm là</a:t>
            </a:r>
            <a:r>
              <a:rPr lang="en-US" sz="2200">
                <a:effectLst/>
                <a:latin typeface="Times New Roman" panose="02020603050405020304" pitchFamily="18" charset="0"/>
                <a:ea typeface="Times New Roman" panose="02020603050405020304" pitchFamily="18" charset="0"/>
              </a:rPr>
              <a:t>, triển khai thực hiện nghiêm Nghị định số 45/2022/NĐ-CP ngày 07/7/2022 của Chính phủ Quy định về xử phạt vi phạm hành chính trong lĩnh vực bảo vệ môi trường đối với hành vi vứt, thải, bỏ rác thải</a:t>
            </a:r>
            <a:r>
              <a:rPr lang="pt-BR" sz="2200" spc="-10">
                <a:effectLst/>
                <a:latin typeface="Times New Roman" panose="02020603050405020304" pitchFamily="18" charset="0"/>
                <a:ea typeface="Times New Roman" panose="02020603050405020304" pitchFamily="18" charset="0"/>
              </a:rPr>
              <a:t> không đúng quy định.</a:t>
            </a:r>
            <a:r>
              <a:rPr lang="pt-BR" sz="2200">
                <a:effectLst/>
                <a:latin typeface="Times New Roman" panose="02020603050405020304" pitchFamily="18" charset="0"/>
                <a:ea typeface="Times New Roman" panose="02020603050405020304" pitchFamily="18" charset="0"/>
              </a:rPr>
              <a:t> </a:t>
            </a:r>
            <a:endParaRPr lang="en-US" sz="2200"/>
          </a:p>
        </p:txBody>
      </p:sp>
    </p:spTree>
    <p:extLst>
      <p:ext uri="{BB962C8B-B14F-4D97-AF65-F5344CB8AC3E}">
        <p14:creationId xmlns:p14="http://schemas.microsoft.com/office/powerpoint/2010/main" val="410624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237</TotalTime>
  <Words>1237</Words>
  <Application>Microsoft Office PowerPoint</Application>
  <PresentationFormat>Widescreen</PresentationFormat>
  <Paragraphs>37</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Times New Roman</vt:lpstr>
      <vt:lpstr>Trebuchet MS</vt:lpstr>
      <vt:lpstr>Wingdings 3</vt:lpstr>
      <vt:lpstr>Facet</vt:lpstr>
      <vt:lpstr>BÀI THAM LUẬN Chủ đề  “Công tác quản lý rác thải nhựa  trong xây dựng nông thôn mới  trên địa bàn huyện Cầu Ngang”</vt:lpstr>
      <vt:lpstr>Công tác chỉ đạo, điều hành</vt:lpstr>
      <vt:lpstr>Các hoạt động đã thực hiện</vt:lpstr>
      <vt:lpstr>Các hoạt động đã thực hiện</vt:lpstr>
      <vt:lpstr>Các hoạt động đã thực hiện</vt:lpstr>
      <vt:lpstr>Các hoạt động đã thực hiện</vt:lpstr>
      <vt:lpstr>Các hoạt động đã thực hiện</vt:lpstr>
      <vt:lpstr>Các hoạt động đã thực hiện</vt:lpstr>
      <vt:lpstr>Giải pháp đề xuất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THAM LUẬN Chủ đề  “Công tác quản lý rác thải nhựa  trong xây dựng nông thôn mới  trên địa bàn huyện Cầu Ngang”</dc:title>
  <dc:creator>TRI MINH COMPUTER</dc:creator>
  <cp:lastModifiedBy>TRI MINH COMPUTER</cp:lastModifiedBy>
  <cp:revision>14</cp:revision>
  <dcterms:created xsi:type="dcterms:W3CDTF">2023-07-18T08:41:23Z</dcterms:created>
  <dcterms:modified xsi:type="dcterms:W3CDTF">2023-07-21T06:53:10Z</dcterms:modified>
</cp:coreProperties>
</file>